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74" r:id="rId5"/>
    <p:sldMasterId id="2147483675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7EE496B-69B1-4E73-BFC4-186D71D39E41}">
  <a:tblStyle styleId="{27EE496B-69B1-4E73-BFC4-186D71D39E4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wholeTbl>
    <a:band1H>
      <a:tcTxStyle/>
      <a:tcStyle>
        <a:fill>
          <a:solidFill>
            <a:schemeClr val="accent1"/>
          </a:solidFill>
        </a:fill>
      </a:tcStyle>
    </a:band1H>
    <a:band2H>
      <a:tcTxStyle/>
    </a:band2H>
    <a:band1V>
      <a:tcTxStyle/>
      <a:tcStyle>
        <a:fill>
          <a:solidFill>
            <a:schemeClr val="accent1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928" orient="horz"/>
        <p:guide pos="2208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5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Google Shape;134;p5:notes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:notes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:notes"/>
          <p:cNvSpPr/>
          <p:nvPr>
            <p:ph idx="2" type="sldImg"/>
          </p:nvPr>
        </p:nvSpPr>
        <p:spPr>
          <a:xfrm>
            <a:off x="1181100" y="696913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1" name="Google Shape;141;p6:notes"/>
          <p:cNvSpPr txBox="1"/>
          <p:nvPr>
            <p:ph idx="1" type="body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 type="objOnly">
  <p:cSld name="OBJECT_ONL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idx="1" type="body"/>
          </p:nvPr>
        </p:nvSpPr>
        <p:spPr>
          <a:xfrm>
            <a:off x="0" y="0"/>
            <a:ext cx="9144000" cy="6126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 rot="5400000"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/>
          <p:nvPr>
            <p:ph type="title"/>
          </p:nvPr>
        </p:nvSpPr>
        <p:spPr>
          <a:xfrm rot="5400000">
            <a:off x="4937919" y="1920082"/>
            <a:ext cx="6126163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3"/>
          <p:cNvSpPr txBox="1"/>
          <p:nvPr>
            <p:ph idx="1" type="body"/>
          </p:nvPr>
        </p:nvSpPr>
        <p:spPr>
          <a:xfrm rot="5400000">
            <a:off x="289719" y="-289719"/>
            <a:ext cx="6126163" cy="67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4 Content" type="fourObj">
  <p:cSld name="FOUR_OBJECT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5"/>
          <p:cNvSpPr txBox="1"/>
          <p:nvPr>
            <p:ph idx="1" type="body"/>
          </p:nvPr>
        </p:nvSpPr>
        <p:spPr>
          <a:xfrm>
            <a:off x="457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5"/>
          <p:cNvSpPr txBox="1"/>
          <p:nvPr>
            <p:ph idx="2" type="body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15"/>
          <p:cNvSpPr txBox="1"/>
          <p:nvPr>
            <p:ph idx="3" type="body"/>
          </p:nvPr>
        </p:nvSpPr>
        <p:spPr>
          <a:xfrm>
            <a:off x="457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15"/>
          <p:cNvSpPr txBox="1"/>
          <p:nvPr>
            <p:ph idx="4" type="body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2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2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2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2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2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2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2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2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2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2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2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2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2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26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9163050" cy="862013"/>
          </a:xfrm>
          <a:prstGeom prst="rect">
            <a:avLst/>
          </a:prstGeom>
          <a:solidFill>
            <a:srgbClr val="1C599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82588" y="6324600"/>
            <a:ext cx="2012950" cy="2984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U_NYtraditionacrown" id="63" name="Google Shape;63;p1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81000" y="6257925"/>
            <a:ext cx="1828800" cy="3492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elle.com/culture/a36898189/0086-0088-megan-s-account-august-2021/" TargetMode="External"/><Relationship Id="rId4" Type="http://schemas.openxmlformats.org/officeDocument/2006/relationships/hyperlink" Target="https://drive.google.com/file/d/1rv2YixH8ZgO7pbEHbfHlQXbc_oWMqtb9/view?usp=sharing" TargetMode="External"/><Relationship Id="rId5" Type="http://schemas.openxmlformats.org/officeDocument/2006/relationships/hyperlink" Target="https://drive.google.com/file/d/1E1fL01tuBFO2klrb9AveTJotOFewIp2l/view?usp=sharing" TargetMode="External"/><Relationship Id="rId6" Type="http://schemas.openxmlformats.org/officeDocument/2006/relationships/hyperlink" Target="https://drive.google.com/file/d/1W3uDU33LFCR3oqzpEpYeS1ElAOKxQwqn/view?usp=sharing" TargetMode="External"/><Relationship Id="rId7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r.hornsby@columbia.edu" TargetMode="External"/><Relationship Id="rId4" Type="http://schemas.openxmlformats.org/officeDocument/2006/relationships/hyperlink" Target="mailto:cm2891@columbia.edu" TargetMode="External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9"/>
          <p:cNvSpPr txBox="1"/>
          <p:nvPr/>
        </p:nvSpPr>
        <p:spPr>
          <a:xfrm>
            <a:off x="800100" y="1371600"/>
            <a:ext cx="7543800" cy="48013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WeConnect Workshop, November 11, 2022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“Writing a Feature Article”</a:t>
            </a:r>
            <a:endParaRPr b="0" i="0" sz="1600" u="none" cap="none" strike="noStrik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with guest presenters: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Moderated by Robert Hornsby, Asso. Vice Pres., Internal Communications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6" name="Google Shape;10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283284" cy="108059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7" name="Google Shape;107;p29"/>
          <p:cNvGraphicFramePr/>
          <p:nvPr/>
        </p:nvGraphicFramePr>
        <p:xfrm>
          <a:off x="1219200" y="256031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{27EE496B-69B1-4E73-BFC4-186D71D39E41}</a:tableStyleId>
              </a:tblPr>
              <a:tblGrid>
                <a:gridCol w="3200400"/>
                <a:gridCol w="3200400"/>
              </a:tblGrid>
              <a:tr h="2592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>
                          <a:solidFill>
                            <a:schemeClr val="dk1"/>
                          </a:solidFill>
                        </a:rPr>
                        <a:t>John Tucker,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1" lang="en-US" sz="1600">
                          <a:solidFill>
                            <a:schemeClr val="dk1"/>
                          </a:solidFill>
                        </a:rPr>
                        <a:t>Cleveland Plain Dealer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>
                          <a:solidFill>
                            <a:schemeClr val="dk1"/>
                          </a:solidFill>
                        </a:rPr>
                        <a:t>Anna Kuchment,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1" lang="en-US" sz="1600">
                          <a:solidFill>
                            <a:schemeClr val="dk1"/>
                          </a:solidFill>
                        </a:rPr>
                        <a:t>Boston Globe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A person smiling for the camera&#10;&#10;Description automatically generated with low confidence" id="108" name="Google Shape;108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57400" y="2615358"/>
            <a:ext cx="1405163" cy="18425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person, wall, indoor, posing&#10;&#10;Description automatically generated" id="109" name="Google Shape;109;p29"/>
          <p:cNvPicPr preferRelativeResize="0"/>
          <p:nvPr/>
        </p:nvPicPr>
        <p:blipFill rotWithShape="1">
          <a:blip r:embed="rId5">
            <a:alphaModFix/>
          </a:blip>
          <a:srcRect b="11925" l="18094" r="14285" t="0"/>
          <a:stretch/>
        </p:blipFill>
        <p:spPr>
          <a:xfrm>
            <a:off x="4918601" y="2568025"/>
            <a:ext cx="2167999" cy="18898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0"/>
          <p:cNvSpPr txBox="1"/>
          <p:nvPr/>
        </p:nvSpPr>
        <p:spPr>
          <a:xfrm>
            <a:off x="419100" y="1524000"/>
            <a:ext cx="8305800" cy="4062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2000" u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For discussion – Elements of Story: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strike="noStrike">
              <a:solidFill>
                <a:srgbClr val="24242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577850" marR="0" rtl="0" algn="l">
              <a:spcBef>
                <a:spcPts val="0"/>
              </a:spcBef>
              <a:spcAft>
                <a:spcPts val="0"/>
              </a:spcAft>
              <a:buClr>
                <a:srgbClr val="242424"/>
              </a:buClr>
              <a:buSzPts val="2000"/>
              <a:buFont typeface="Arial"/>
              <a:buChar char="•"/>
            </a:pPr>
            <a:r>
              <a:rPr b="0" i="0" lang="en-US" sz="2000" u="none" strike="noStrike">
                <a:solidFill>
                  <a:srgbClr val="242424"/>
                </a:solidFill>
                <a:latin typeface="Calibri"/>
                <a:ea typeface="Calibri"/>
                <a:cs typeface="Calibri"/>
                <a:sym typeface="Calibri"/>
              </a:rPr>
              <a:t>Character</a:t>
            </a:r>
            <a:endParaRPr/>
          </a:p>
          <a:p>
            <a:pPr indent="-342900" lvl="2" marL="103505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Access</a:t>
            </a:r>
            <a:endParaRPr/>
          </a:p>
          <a:p>
            <a:pPr indent="-342900" lvl="0" marL="577850" marR="0" rtl="0" algn="l">
              <a:spcBef>
                <a:spcPts val="0"/>
              </a:spcBef>
              <a:spcAft>
                <a:spcPts val="0"/>
              </a:spcAft>
              <a:buClr>
                <a:srgbClr val="242424"/>
              </a:buClr>
              <a:buSzPts val="2000"/>
              <a:buFont typeface="Arial"/>
              <a:buChar char="•"/>
            </a:pPr>
            <a:r>
              <a:rPr b="0" i="0" lang="en-US" sz="2000" u="none" strike="noStrike">
                <a:solidFill>
                  <a:srgbClr val="242424"/>
                </a:solidFill>
                <a:latin typeface="Calibri"/>
                <a:ea typeface="Calibri"/>
                <a:cs typeface="Calibri"/>
                <a:sym typeface="Calibri"/>
              </a:rPr>
              <a:t>Narrative</a:t>
            </a:r>
            <a:endParaRPr/>
          </a:p>
          <a:p>
            <a:pPr indent="-342900" lvl="0" marL="577850" marR="0" rtl="0" algn="l">
              <a:spcBef>
                <a:spcPts val="0"/>
              </a:spcBef>
              <a:spcAft>
                <a:spcPts val="0"/>
              </a:spcAft>
              <a:buClr>
                <a:srgbClr val="242424"/>
              </a:buClr>
              <a:buSzPts val="2000"/>
              <a:buFont typeface="Arial"/>
              <a:buChar char="•"/>
            </a:pPr>
            <a:r>
              <a:rPr b="0" i="0" lang="en-US" sz="2000" u="none" strike="noStrike">
                <a:solidFill>
                  <a:srgbClr val="242424"/>
                </a:solidFill>
                <a:latin typeface="Calibri"/>
                <a:ea typeface="Calibri"/>
                <a:cs typeface="Calibri"/>
                <a:sym typeface="Calibri"/>
              </a:rPr>
              <a:t>Tension/conflict</a:t>
            </a:r>
            <a:endParaRPr/>
          </a:p>
          <a:p>
            <a:pPr indent="-342900" lvl="2" marL="103505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Structure</a:t>
            </a:r>
            <a:endParaRPr/>
          </a:p>
          <a:p>
            <a:pPr indent="-342900" lvl="0" marL="577850" marR="0" rtl="0" algn="l">
              <a:spcBef>
                <a:spcPts val="0"/>
              </a:spcBef>
              <a:spcAft>
                <a:spcPts val="0"/>
              </a:spcAft>
              <a:buClr>
                <a:srgbClr val="242424"/>
              </a:buClr>
              <a:buSzPts val="2000"/>
              <a:buFont typeface="Arial"/>
              <a:buChar char="•"/>
            </a:pPr>
            <a:r>
              <a:rPr b="0" i="0" lang="en-US" sz="2000" u="none" strike="noStrike">
                <a:solidFill>
                  <a:srgbClr val="242424"/>
                </a:solidFill>
                <a:latin typeface="Calibri"/>
                <a:ea typeface="Calibri"/>
                <a:cs typeface="Calibri"/>
                <a:sym typeface="Calibri"/>
              </a:rPr>
              <a:t>Broader context</a:t>
            </a:r>
            <a:endParaRPr/>
          </a:p>
          <a:p>
            <a:pPr indent="-342900" lvl="2" marL="103505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Timing</a:t>
            </a:r>
            <a:endParaRPr/>
          </a:p>
          <a:p>
            <a:pPr indent="-342900" lvl="0" marL="577850" marR="0" rtl="0" algn="l">
              <a:spcBef>
                <a:spcPts val="0"/>
              </a:spcBef>
              <a:spcAft>
                <a:spcPts val="0"/>
              </a:spcAft>
              <a:buClr>
                <a:srgbClr val="242424"/>
              </a:buClr>
              <a:buSzPts val="2000"/>
              <a:buFont typeface="Arial"/>
              <a:buChar char="•"/>
            </a:pPr>
            <a:r>
              <a:rPr b="0" i="0" lang="en-US" sz="2000" u="none" strike="noStrike">
                <a:solidFill>
                  <a:srgbClr val="242424"/>
                </a:solidFill>
                <a:latin typeface="Calibri"/>
                <a:ea typeface="Calibri"/>
                <a:cs typeface="Calibri"/>
                <a:sym typeface="Calibri"/>
              </a:rPr>
              <a:t>New findings/data</a:t>
            </a:r>
            <a:endParaRPr/>
          </a:p>
          <a:p>
            <a:pPr indent="-338138" lvl="0" marL="573088" marR="0" rtl="0" algn="l">
              <a:spcBef>
                <a:spcPts val="0"/>
              </a:spcBef>
              <a:spcAft>
                <a:spcPts val="0"/>
              </a:spcAft>
              <a:buClr>
                <a:srgbClr val="242424"/>
              </a:buClr>
              <a:buSzPts val="2000"/>
              <a:buFont typeface="Arial"/>
              <a:buChar char="•"/>
            </a:pPr>
            <a:r>
              <a:rPr b="0" i="0" lang="en-US" sz="2000" u="none" strike="noStrike">
                <a:solidFill>
                  <a:srgbClr val="242424"/>
                </a:solidFill>
                <a:latin typeface="Calibri"/>
                <a:ea typeface="Calibri"/>
                <a:cs typeface="Calibri"/>
                <a:sym typeface="Calibri"/>
              </a:rPr>
              <a:t>Universal emotion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283284" cy="10805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1"/>
          <p:cNvSpPr txBox="1"/>
          <p:nvPr/>
        </p:nvSpPr>
        <p:spPr>
          <a:xfrm>
            <a:off x="419100" y="1524000"/>
            <a:ext cx="8305800" cy="4062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Attributes of good storytelling: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76225" lvl="0" marL="4603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Put a </a:t>
            </a: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person</a:t>
            </a: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into the story – a profile or story told through their eyes/experience</a:t>
            </a:r>
            <a:endParaRPr/>
          </a:p>
          <a:p>
            <a:pPr indent="-276225" lvl="0" marL="4603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Show the </a:t>
            </a: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impact</a:t>
            </a: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how your news/issue affects a person(s)</a:t>
            </a:r>
            <a:endParaRPr/>
          </a:p>
          <a:p>
            <a:pPr indent="-276225" lvl="0" marL="4603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Explain </a:t>
            </a: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causation or history</a:t>
            </a:r>
            <a:endParaRPr/>
          </a:p>
          <a:p>
            <a:pPr indent="-276225" lvl="0" marL="4603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</a:t>
            </a: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analogy</a:t>
            </a: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make news relatable to a more common experience </a:t>
            </a:r>
            <a:endParaRPr/>
          </a:p>
          <a:p>
            <a:pPr indent="-276225" lvl="0" marL="4603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Char char="●"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 it </a:t>
            </a: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visual</a:t>
            </a:r>
            <a:r>
              <a:rPr b="0" i="0" lang="en-US" sz="20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photos, graphics &amp; video now more important than ever</a:t>
            </a:r>
            <a:endParaRPr/>
          </a:p>
          <a:p>
            <a:pPr indent="-276225" lvl="0" marL="4603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Char char="●"/>
            </a:pPr>
            <a:r>
              <a:rPr b="0" i="0" lang="en-US" sz="20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Other?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283284" cy="10805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2"/>
          <p:cNvSpPr txBox="1"/>
          <p:nvPr/>
        </p:nvSpPr>
        <p:spPr>
          <a:xfrm>
            <a:off x="419100" y="1524000"/>
            <a:ext cx="8305800" cy="443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But is the story worth the effort?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7338" lvl="0" marL="5222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News value </a:t>
            </a: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Why is this item “news” or newsworthy;  what are the elements that give it news value?</a:t>
            </a:r>
            <a:endParaRPr/>
          </a:p>
          <a:p>
            <a:pPr indent="-287338" lvl="0" marL="5222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Audience</a:t>
            </a: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Who will or should care about your story? How valuable are they to your program? How will you reach them?</a:t>
            </a:r>
            <a:endParaRPr/>
          </a:p>
          <a:p>
            <a:pPr indent="-287338" lvl="0" marL="5222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Author</a:t>
            </a: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Is that you or someone else, like a freelancer or an external journalist?</a:t>
            </a:r>
            <a:endParaRPr/>
          </a:p>
          <a:p>
            <a:pPr indent="-287338" lvl="0" marL="5222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Imperative</a:t>
            </a: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What or who is motivating the story? An important occurrence or event, a departmental mandate, or a directive from some higher authority?     </a:t>
            </a:r>
            <a:endParaRPr/>
          </a:p>
          <a:p>
            <a:pPr indent="-287338" lvl="0" marL="52228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Time &amp; resources </a:t>
            </a: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how much of your time will it take to produce this content, and will there be other expenses, such as photography?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8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b="1" i="1"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Exercise: </a:t>
            </a:r>
            <a:r>
              <a:rPr i="1"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Pick a story idea. Rate it 1-5 for each of the above (5 is best). Average the score. If it has an average score of 2.0 or below, is it still worth producing this story?</a:t>
            </a:r>
            <a:endParaRPr i="1"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0" name="Google Shape;130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283284" cy="10805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3"/>
          <p:cNvSpPr txBox="1"/>
          <p:nvPr/>
        </p:nvSpPr>
        <p:spPr>
          <a:xfrm>
            <a:off x="419100" y="1524000"/>
            <a:ext cx="8305800" cy="4247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Resources: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ELLE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 Unlikely Story of a Sex Trafficking Survivor and the Instagram Account That Saved Her Life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Cleveland Plain Dealer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Stay a while: Longtime Guardians fan has a special home during a special season</a:t>
            </a:r>
            <a:b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Dallas Morning News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Muslim teen detained over clock he made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Boston Globe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Calibri"/>
              <a:buNone/>
            </a:pPr>
            <a:r>
              <a:rPr lang="en-US" sz="18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Some doctors are reluctant to care for patients with disabilities, study finds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p3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1"/>
            <a:ext cx="9283284" cy="10805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"/>
          <p:cNvSpPr txBox="1"/>
          <p:nvPr/>
        </p:nvSpPr>
        <p:spPr>
          <a:xfrm>
            <a:off x="533400" y="1080594"/>
            <a:ext cx="628961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4"/>
          <p:cNvSpPr txBox="1"/>
          <p:nvPr/>
        </p:nvSpPr>
        <p:spPr>
          <a:xfrm>
            <a:off x="381000" y="1828562"/>
            <a:ext cx="792480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more information or to share ideas, contact:</a:t>
            </a:r>
            <a:br>
              <a:rPr i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Robert Hornsby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r.hornsby@columbia.edu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Cassandra Nathan</a:t>
            </a:r>
            <a:endParaRPr/>
          </a:p>
          <a:p>
            <a:pPr indent="0" lvl="1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cm2891@columbia.edu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3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1"/>
            <a:ext cx="9283284" cy="10805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